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58" r:id="rId2"/>
    <p:sldId id="256" r:id="rId3"/>
    <p:sldId id="259" r:id="rId4"/>
    <p:sldId id="262" r:id="rId5"/>
    <p:sldId id="260" r:id="rId6"/>
    <p:sldId id="257" r:id="rId7"/>
    <p:sldId id="261" r:id="rId8"/>
    <p:sldId id="263" r:id="rId9"/>
    <p:sldId id="264" r:id="rId10"/>
    <p:sldId id="265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80" r:id="rId22"/>
    <p:sldId id="279" r:id="rId23"/>
    <p:sldId id="281" r:id="rId24"/>
    <p:sldId id="268" r:id="rId25"/>
    <p:sldId id="282" r:id="rId26"/>
    <p:sldId id="283" r:id="rId2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92" y="6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0DDAF7-D3A9-440D-B946-F4686BB04DD2}" type="datetimeFigureOut">
              <a:rPr lang="zh-CN" altLang="en-US" smtClean="0"/>
              <a:t>2019/9/19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CF14B2-43BD-47E7-9F97-FC2574DF24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02299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CF14B2-43BD-47E7-9F97-FC2574DF24F2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61936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>
            <a:extLst>
              <a:ext uri="{FF2B5EF4-FFF2-40B4-BE49-F238E27FC236}">
                <a16:creationId xmlns:a16="http://schemas.microsoft.com/office/drawing/2014/main" id="{4DF7FDC1-33D3-420A-BAC5-3CD9C666E5F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20724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7EB53E40-9EE3-4BD0-8DC9-71E4C46D2B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9CD3E47-43B1-41B7-B78C-331D328813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D09C688-6034-42F9-9AEF-7664575ED5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FBE2E-ACA7-415A-B38E-823DB8A49AAC}" type="datetimeFigureOut">
              <a:rPr lang="zh-CN" altLang="en-US" smtClean="0"/>
              <a:t>2019/9/19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75A441A-FA2A-448D-8B7A-7A94A510ED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3E13592-E57D-4827-A427-338CACACE1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4E17F-0131-4C43-9759-8912FC91262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46989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332E87-F601-44AC-9E26-5AF2347502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0C3430F-C859-4EA3-8E39-1B5B80D5CD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52CCF67-68A0-4A4E-B5AA-D88F16DF80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FBE2E-ACA7-415A-B38E-823DB8A49AAC}" type="datetimeFigureOut">
              <a:rPr lang="zh-CN" altLang="en-US" smtClean="0"/>
              <a:t>2019/9/19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7449832-4CF0-44BC-8868-A608A29A3E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7F9293F-610E-4177-8C0B-5BE85A1AEE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4E17F-0131-4C43-9759-8912FC91262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20563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B5DBFC27-BF26-4B33-B262-FD24E70027B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7335C2F-B491-4F22-A6E3-79C6CC6CD2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40188F7-E1FE-4C9C-B51E-E223B3D587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FBE2E-ACA7-415A-B38E-823DB8A49AAC}" type="datetimeFigureOut">
              <a:rPr lang="zh-CN" altLang="en-US" smtClean="0"/>
              <a:t>2019/9/19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16D13AE-0F55-47EB-811A-552345DEE4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88A0032-AC0C-4E63-8BA8-7AD274EEE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4E17F-0131-4C43-9759-8912FC91262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0180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706383-0B1A-4D65-B641-7717E3F383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F073BA5-072E-43E1-9F82-E31343E031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10D0718-AE38-4B94-9A00-E4A09AF56A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FBE2E-ACA7-415A-B38E-823DB8A49AAC}" type="datetimeFigureOut">
              <a:rPr lang="zh-CN" altLang="en-US" smtClean="0"/>
              <a:t>2019/9/19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07E9F7E-55B4-4860-9BCF-E52D7E19EA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06EED72-E18C-4223-85E8-DA99E2214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4E17F-0131-4C43-9759-8912FC91262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7135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3E41585-038D-49EA-9222-BFF7FB451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D20B9EF-E8D9-47FF-9AEB-BA719C08B2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C0B4BED-04ED-4B42-AE08-541FA1E0EA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FBE2E-ACA7-415A-B38E-823DB8A49AAC}" type="datetimeFigureOut">
              <a:rPr lang="zh-CN" altLang="en-US" smtClean="0"/>
              <a:t>2019/9/19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E3ED050-6C7A-4A5A-8185-F1A24939C8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8B22D9B-8EA0-4025-A306-6C6B49B22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4E17F-0131-4C43-9759-8912FC91262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1330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827668-6154-446F-AAAE-5FC201622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D1EEE43-F0AF-44A7-964E-0633FE2FDE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ECC4428-42A3-4386-96A5-F99C0ED128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F797688-C645-475A-AA18-24004FE24E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FBE2E-ACA7-415A-B38E-823DB8A49AAC}" type="datetimeFigureOut">
              <a:rPr lang="zh-CN" altLang="en-US" smtClean="0"/>
              <a:t>2019/9/19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411E0D2-1F3F-476F-BC6C-47D703A001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C6B8867-17AA-4F96-9E26-20B4D3A27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4E17F-0131-4C43-9759-8912FC91262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40648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620410-1AEB-403B-9173-DE043C0A6D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77F81CE-F2DA-49AE-9D1F-B0D321F03C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A8B5DEA-7C1D-4A5E-BC93-D98508A8E4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931110B-015D-4D89-9B22-CA2244B9F1B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72EFC6A-50B7-4264-B550-CF3B1E0CB4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D262B000-101B-4160-8234-4F77A3B529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FBE2E-ACA7-415A-B38E-823DB8A49AAC}" type="datetimeFigureOut">
              <a:rPr lang="zh-CN" altLang="en-US" smtClean="0"/>
              <a:t>2019/9/19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750373DA-6245-4904-8943-4C455D9AA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17050AFC-8215-4238-B57B-1E4C4B825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4E17F-0131-4C43-9759-8912FC91262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38782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5D76D7-2FF5-4EE5-BB2E-106B4595E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7A36626-D473-4ED7-AD0A-267197EC90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FBE2E-ACA7-415A-B38E-823DB8A49AAC}" type="datetimeFigureOut">
              <a:rPr lang="zh-CN" altLang="en-US" smtClean="0"/>
              <a:t>2019/9/19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BDBD826-3323-4F19-9919-822CEE1F6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CA48F21-36EE-4412-850A-C62D9EEB21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4E17F-0131-4C43-9759-8912FC91262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66597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2B5CB02-211F-468D-AF3D-FF2271FCC6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FBE2E-ACA7-415A-B38E-823DB8A49AAC}" type="datetimeFigureOut">
              <a:rPr lang="zh-CN" altLang="en-US" smtClean="0"/>
              <a:t>2019/9/19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748A1D8-DCC1-4299-90E6-11C8A0FE40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9AD3313-D18A-4772-8B19-4289B28E1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4E17F-0131-4C43-9759-8912FC91262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41282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85F52AA-41E5-4257-9D8B-98833DC887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3481D28-9333-4787-BA4E-CF9B3DC6C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4E6AB4C-A4C9-400B-A1F5-799EB8C072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9E16C3B-2B2D-4E23-A807-DA7A9D98E7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FBE2E-ACA7-415A-B38E-823DB8A49AAC}" type="datetimeFigureOut">
              <a:rPr lang="zh-CN" altLang="en-US" smtClean="0"/>
              <a:t>2019/9/19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167411A-6F36-44A6-999B-F476D4F2F4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FA26642-058E-4766-BD01-A4ACD97505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4E17F-0131-4C43-9759-8912FC91262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87389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1BF3060-C7F4-48DD-B492-43F190A1BF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5FFFF70F-05BF-4BB7-986D-C4CFC0162E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93FC91B-323C-49D7-931D-042B11FECC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2CC304C-2505-4A73-BBA7-176CFF3949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FBE2E-ACA7-415A-B38E-823DB8A49AAC}" type="datetimeFigureOut">
              <a:rPr lang="zh-CN" altLang="en-US" smtClean="0"/>
              <a:t>2019/9/19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5A33430-85B2-4B3B-A260-C86962E0E3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0E97FB7-92E2-44BC-98F9-EEC4AEF697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4E17F-0131-4C43-9759-8912FC91262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11720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811005D1-7D45-418A-87AC-AB50A750D0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256261F-5F9D-47BF-B67F-28E79E7D79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EA5F556-D38E-478B-9CA8-A3B23FE854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CFBE2E-ACA7-415A-B38E-823DB8A49AAC}" type="datetimeFigureOut">
              <a:rPr lang="zh-CN" altLang="en-US" smtClean="0"/>
              <a:t>2019/9/19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F656D34-DE1B-4224-86CD-A8C3F56047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8CA7773-78D2-4C56-8CD5-E75C3B8BD5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04E17F-0131-4C43-9759-8912FC91262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81061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2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12" Type="http://schemas.openxmlformats.org/officeDocument/2006/relationships/image" Target="../media/image41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5" Type="http://schemas.openxmlformats.org/officeDocument/2006/relationships/image" Target="../media/image4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Relationship Id="rId14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7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g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Relationship Id="rId9" Type="http://schemas.openxmlformats.org/officeDocument/2006/relationships/image" Target="../media/image7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37F5D36-1450-4D59-8478-D4C0FF9CB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20724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29485C8B-9D13-4DD4-8BF2-C3E122C00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5400" dirty="0">
                <a:solidFill>
                  <a:schemeClr val="bg1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学生考勤管理系统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26FB7F9D-5D36-4772-9A1F-99FB9A89A362}"/>
              </a:ext>
            </a:extLst>
          </p:cNvPr>
          <p:cNvSpPr/>
          <p:nvPr/>
        </p:nvSpPr>
        <p:spPr>
          <a:xfrm>
            <a:off x="1173315" y="1724610"/>
            <a:ext cx="510071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66700" algn="just">
              <a:spcAft>
                <a:spcPts val="0"/>
              </a:spcAft>
            </a:pPr>
            <a:r>
              <a:rPr lang="zh-CN" altLang="zh-CN" sz="2400" b="1" kern="100" dirty="0">
                <a:solidFill>
                  <a:schemeClr val="bg1"/>
                </a:solidFill>
                <a:latin typeface="等线" panose="02010600030101010101" pitchFamily="2" charset="-122"/>
                <a:cs typeface="Times New Roman" panose="02020603050405020304" pitchFamily="18" charset="0"/>
              </a:rPr>
              <a:t>辅导员期末制作专业迟到总表，需要花费大量的时间来统计每周每个班每个人的迟到时长，又要按要求制作表格，费事费力，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D5B1AD8-AAFA-49C6-82D3-DF0C5ED3A59B}"/>
              </a:ext>
            </a:extLst>
          </p:cNvPr>
          <p:cNvSpPr/>
          <p:nvPr/>
        </p:nvSpPr>
        <p:spPr>
          <a:xfrm>
            <a:off x="845820" y="3778354"/>
            <a:ext cx="105156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66700" algn="just">
              <a:spcAft>
                <a:spcPts val="0"/>
              </a:spcAft>
            </a:pPr>
            <a:endParaRPr lang="en-US" altLang="zh-CN" sz="2000" b="1" kern="100" dirty="0">
              <a:solidFill>
                <a:schemeClr val="bg1"/>
              </a:solidFill>
              <a:latin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>
              <a:spcAft>
                <a:spcPts val="0"/>
              </a:spcAft>
            </a:pPr>
            <a:r>
              <a:rPr lang="zh-CN" altLang="zh-CN" sz="2000" b="1" kern="100" dirty="0">
                <a:solidFill>
                  <a:schemeClr val="bg1"/>
                </a:solidFill>
                <a:latin typeface="等线" panose="02010600030101010101" pitchFamily="2" charset="-122"/>
                <a:cs typeface="Times New Roman" panose="02020603050405020304" pitchFamily="18" charset="0"/>
              </a:rPr>
              <a:t>统计慢：人工计数</a:t>
            </a:r>
            <a:r>
              <a:rPr lang="en-US" altLang="zh-CN" sz="2000" b="1" kern="100" dirty="0">
                <a:solidFill>
                  <a:schemeClr val="bg1"/>
                </a:solidFill>
                <a:latin typeface="等线" panose="02010600030101010101" pitchFamily="2" charset="-122"/>
                <a:cs typeface="Times New Roman" panose="02020603050405020304" pitchFamily="18" charset="0"/>
              </a:rPr>
              <a:t>+</a:t>
            </a:r>
            <a:r>
              <a:rPr lang="zh-CN" altLang="zh-CN" sz="2000" b="1" kern="100" dirty="0">
                <a:solidFill>
                  <a:schemeClr val="bg1"/>
                </a:solidFill>
                <a:latin typeface="等线" panose="02010600030101010101" pitchFamily="2" charset="-122"/>
                <a:cs typeface="Times New Roman" panose="02020603050405020304" pitchFamily="18" charset="0"/>
              </a:rPr>
              <a:t>数据量大，数完一个学生还要回头数第二个学生迟到次数，统计完这个班的学生之后，本周还有另外五个班要统计。统计完另外五个班以后，还有</a:t>
            </a:r>
            <a:r>
              <a:rPr lang="en-US" altLang="zh-CN" sz="2000" b="1" kern="100" dirty="0">
                <a:solidFill>
                  <a:schemeClr val="bg1"/>
                </a:solidFill>
                <a:latin typeface="等线" panose="02010600030101010101" pitchFamily="2" charset="-122"/>
                <a:cs typeface="Times New Roman" panose="02020603050405020304" pitchFamily="18" charset="0"/>
              </a:rPr>
              <a:t>16</a:t>
            </a:r>
            <a:r>
              <a:rPr lang="zh-CN" altLang="zh-CN" sz="2000" b="1" kern="100" dirty="0">
                <a:solidFill>
                  <a:schemeClr val="bg1"/>
                </a:solidFill>
                <a:latin typeface="等线" panose="02010600030101010101" pitchFamily="2" charset="-122"/>
                <a:cs typeface="Times New Roman" panose="02020603050405020304" pitchFamily="18" charset="0"/>
              </a:rPr>
              <a:t>周等着你统计！</a:t>
            </a:r>
          </a:p>
          <a:p>
            <a:pPr indent="266700" algn="just">
              <a:spcAft>
                <a:spcPts val="0"/>
              </a:spcAft>
            </a:pPr>
            <a:r>
              <a:rPr lang="zh-CN" altLang="zh-CN" sz="2000" b="1" kern="100" dirty="0">
                <a:solidFill>
                  <a:schemeClr val="bg1"/>
                </a:solidFill>
                <a:latin typeface="等线" panose="02010600030101010101" pitchFamily="2" charset="-122"/>
                <a:cs typeface="Times New Roman" panose="02020603050405020304" pitchFamily="18" charset="0"/>
              </a:rPr>
              <a:t>录入慢：把数据输入到电脑，对于打字快的学生来说没问题，但是问题在于要找位置，插数据，用上快捷键也需要半天。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11C9AA7B-81BD-4B6D-9ADA-BAB388D1E1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35"/>
          <a:stretch/>
        </p:blipFill>
        <p:spPr bwMode="auto">
          <a:xfrm>
            <a:off x="7135085" y="1140654"/>
            <a:ext cx="4226335" cy="2691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9266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4A4503A-EE9D-49C1-BA63-56317964AE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130" y="0"/>
            <a:ext cx="3578249" cy="68580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758B8AF1-DBB8-447B-A06D-10F6B4F58F69}"/>
              </a:ext>
            </a:extLst>
          </p:cNvPr>
          <p:cNvSpPr txBox="1"/>
          <p:nvPr/>
        </p:nvSpPr>
        <p:spPr>
          <a:xfrm>
            <a:off x="0" y="1720840"/>
            <a:ext cx="95660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dirty="0">
                <a:solidFill>
                  <a:schemeClr val="bg1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考勤录入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AE0BC02-2C66-44F5-9EE9-C264E35A9CCB}"/>
              </a:ext>
            </a:extLst>
          </p:cNvPr>
          <p:cNvSpPr txBox="1"/>
          <p:nvPr/>
        </p:nvSpPr>
        <p:spPr>
          <a:xfrm>
            <a:off x="8074856" y="1443841"/>
            <a:ext cx="374200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/>
                </a:solidFill>
              </a:rPr>
              <a:t>自动识别班级</a:t>
            </a:r>
            <a:endParaRPr lang="en-US" altLang="zh-CN" sz="2800" dirty="0">
              <a:solidFill>
                <a:schemeClr val="bg1"/>
              </a:solidFill>
            </a:endParaRPr>
          </a:p>
          <a:p>
            <a:pPr algn="ctr"/>
            <a:endParaRPr lang="en-US" altLang="zh-CN" sz="2800" dirty="0">
              <a:solidFill>
                <a:schemeClr val="bg1"/>
              </a:solidFill>
            </a:endParaRPr>
          </a:p>
          <a:p>
            <a:pPr algn="ctr"/>
            <a:r>
              <a:rPr lang="zh-CN" altLang="en-US" sz="2800" dirty="0">
                <a:solidFill>
                  <a:schemeClr val="bg1"/>
                </a:solidFill>
              </a:rPr>
              <a:t>选择周次 星期</a:t>
            </a:r>
            <a:endParaRPr lang="en-US" altLang="zh-CN" sz="2800" dirty="0">
              <a:solidFill>
                <a:schemeClr val="bg1"/>
              </a:solidFill>
            </a:endParaRPr>
          </a:p>
          <a:p>
            <a:pPr algn="ctr"/>
            <a:endParaRPr lang="en-US" altLang="zh-CN" sz="2800" dirty="0">
              <a:solidFill>
                <a:schemeClr val="bg1"/>
              </a:solidFill>
            </a:endParaRPr>
          </a:p>
          <a:p>
            <a:pPr algn="ctr"/>
            <a:r>
              <a:rPr lang="zh-CN" altLang="en-US" sz="2800" dirty="0">
                <a:solidFill>
                  <a:schemeClr val="bg1"/>
                </a:solidFill>
              </a:rPr>
              <a:t>输入学生的班内序号</a:t>
            </a:r>
            <a:endParaRPr lang="en-US" altLang="zh-CN" sz="2800" dirty="0">
              <a:solidFill>
                <a:schemeClr val="bg1"/>
              </a:solidFill>
            </a:endParaRPr>
          </a:p>
          <a:p>
            <a:pPr algn="ctr"/>
            <a:endParaRPr lang="en-US" altLang="zh-CN" sz="2800" dirty="0">
              <a:solidFill>
                <a:schemeClr val="bg1"/>
              </a:solidFill>
            </a:endParaRPr>
          </a:p>
          <a:p>
            <a:pPr algn="ctr"/>
            <a:r>
              <a:rPr lang="zh-CN" altLang="en-US" sz="2800" dirty="0">
                <a:solidFill>
                  <a:schemeClr val="bg1"/>
                </a:solidFill>
              </a:rPr>
              <a:t>批量录入</a:t>
            </a:r>
            <a:endParaRPr lang="en-US" altLang="zh-CN" sz="2800" dirty="0">
              <a:solidFill>
                <a:schemeClr val="bg1"/>
              </a:solidFill>
            </a:endParaRPr>
          </a:p>
          <a:p>
            <a:pPr algn="ctr"/>
            <a:endParaRPr lang="en-US" altLang="zh-CN" sz="2800" dirty="0">
              <a:solidFill>
                <a:schemeClr val="bg1"/>
              </a:solidFill>
            </a:endParaRPr>
          </a:p>
          <a:p>
            <a:pPr algn="ctr"/>
            <a:r>
              <a:rPr lang="zh-CN" altLang="en-US" sz="2800" dirty="0">
                <a:solidFill>
                  <a:schemeClr val="bg1"/>
                </a:solidFill>
              </a:rPr>
              <a:t>星期自动增加</a:t>
            </a:r>
            <a:endParaRPr lang="en-US" altLang="zh-CN" sz="2800" dirty="0">
              <a:solidFill>
                <a:schemeClr val="bg1"/>
              </a:solidFill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634FB85-58D9-4FCD-B511-A4E919829B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6607" y="0"/>
            <a:ext cx="35782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5063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58B8AF1-DBB8-447B-A06D-10F6B4F58F69}"/>
              </a:ext>
            </a:extLst>
          </p:cNvPr>
          <p:cNvSpPr txBox="1"/>
          <p:nvPr/>
        </p:nvSpPr>
        <p:spPr>
          <a:xfrm>
            <a:off x="0" y="1720840"/>
            <a:ext cx="95660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dirty="0">
                <a:solidFill>
                  <a:schemeClr val="bg1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管理编号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AE0BC02-2C66-44F5-9EE9-C264E35A9CCB}"/>
              </a:ext>
            </a:extLst>
          </p:cNvPr>
          <p:cNvSpPr txBox="1"/>
          <p:nvPr/>
        </p:nvSpPr>
        <p:spPr>
          <a:xfrm>
            <a:off x="8148453" y="2305615"/>
            <a:ext cx="374200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/>
                </a:solidFill>
              </a:rPr>
              <a:t>自动识别班级</a:t>
            </a:r>
            <a:endParaRPr lang="en-US" altLang="zh-CN" sz="2800" dirty="0">
              <a:solidFill>
                <a:schemeClr val="bg1"/>
              </a:solidFill>
            </a:endParaRPr>
          </a:p>
          <a:p>
            <a:pPr algn="ctr"/>
            <a:endParaRPr lang="en-US" altLang="zh-CN" sz="2800" dirty="0">
              <a:solidFill>
                <a:schemeClr val="bg1"/>
              </a:solidFill>
            </a:endParaRPr>
          </a:p>
          <a:p>
            <a:pPr algn="ctr"/>
            <a:r>
              <a:rPr lang="zh-CN" altLang="en-US" sz="2800" dirty="0">
                <a:solidFill>
                  <a:schemeClr val="bg1"/>
                </a:solidFill>
              </a:rPr>
              <a:t>点击修改</a:t>
            </a:r>
            <a:endParaRPr lang="en-US" altLang="zh-CN" sz="2800" dirty="0">
              <a:solidFill>
                <a:schemeClr val="bg1"/>
              </a:solidFill>
            </a:endParaRPr>
          </a:p>
          <a:p>
            <a:pPr algn="ctr"/>
            <a:endParaRPr lang="en-US" altLang="zh-CN" sz="2800" dirty="0">
              <a:solidFill>
                <a:schemeClr val="bg1"/>
              </a:solidFill>
            </a:endParaRPr>
          </a:p>
          <a:p>
            <a:pPr algn="ctr"/>
            <a:r>
              <a:rPr lang="zh-CN" altLang="en-US" sz="2800" dirty="0">
                <a:solidFill>
                  <a:schemeClr val="bg1"/>
                </a:solidFill>
              </a:rPr>
              <a:t>一键初始化</a:t>
            </a:r>
            <a:r>
              <a:rPr lang="en-US" altLang="zh-CN" sz="2800" dirty="0">
                <a:solidFill>
                  <a:schemeClr val="bg1"/>
                </a:solidFill>
              </a:rPr>
              <a:t>/</a:t>
            </a:r>
            <a:r>
              <a:rPr lang="zh-CN" altLang="en-US" sz="2800" dirty="0">
                <a:solidFill>
                  <a:schemeClr val="bg1"/>
                </a:solidFill>
              </a:rPr>
              <a:t>重置</a:t>
            </a:r>
            <a:endParaRPr lang="en-US" altLang="zh-CN" sz="2800" dirty="0">
              <a:solidFill>
                <a:schemeClr val="bg1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2CCEC32-3AE5-4BCF-B539-F129D4B16A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712" y="0"/>
            <a:ext cx="3578249" cy="68580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67D35CD-D3F7-47D8-895C-21CF456E77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3961" y="0"/>
            <a:ext cx="35782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6294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58B8AF1-DBB8-447B-A06D-10F6B4F58F69}"/>
              </a:ext>
            </a:extLst>
          </p:cNvPr>
          <p:cNvSpPr txBox="1"/>
          <p:nvPr/>
        </p:nvSpPr>
        <p:spPr>
          <a:xfrm>
            <a:off x="0" y="1720840"/>
            <a:ext cx="95660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dirty="0">
                <a:solidFill>
                  <a:schemeClr val="bg1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查看考勤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AE0BC02-2C66-44F5-9EE9-C264E35A9CCB}"/>
              </a:ext>
            </a:extLst>
          </p:cNvPr>
          <p:cNvSpPr txBox="1"/>
          <p:nvPr/>
        </p:nvSpPr>
        <p:spPr>
          <a:xfrm>
            <a:off x="8345400" y="2305615"/>
            <a:ext cx="374200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/>
                </a:solidFill>
              </a:rPr>
              <a:t>自动识别班级</a:t>
            </a:r>
            <a:endParaRPr lang="en-US" altLang="zh-CN" sz="2800" dirty="0">
              <a:solidFill>
                <a:schemeClr val="bg1"/>
              </a:solidFill>
            </a:endParaRPr>
          </a:p>
          <a:p>
            <a:pPr algn="ctr"/>
            <a:endParaRPr lang="en-US" altLang="zh-CN" sz="2800" dirty="0">
              <a:solidFill>
                <a:schemeClr val="bg1"/>
              </a:solidFill>
            </a:endParaRPr>
          </a:p>
          <a:p>
            <a:pPr algn="ctr"/>
            <a:r>
              <a:rPr lang="zh-CN" altLang="en-US" sz="2800" dirty="0">
                <a:solidFill>
                  <a:schemeClr val="bg1"/>
                </a:solidFill>
              </a:rPr>
              <a:t>按周次查看</a:t>
            </a:r>
            <a:endParaRPr lang="en-US" altLang="zh-CN" sz="2800" dirty="0">
              <a:solidFill>
                <a:schemeClr val="bg1"/>
              </a:solidFill>
            </a:endParaRPr>
          </a:p>
          <a:p>
            <a:pPr algn="ctr"/>
            <a:endParaRPr lang="en-US" altLang="zh-CN" sz="2800" dirty="0">
              <a:solidFill>
                <a:schemeClr val="bg1"/>
              </a:solidFill>
            </a:endParaRPr>
          </a:p>
          <a:p>
            <a:pPr algn="ctr"/>
            <a:r>
              <a:rPr lang="zh-CN" altLang="en-US" sz="2800" dirty="0">
                <a:solidFill>
                  <a:schemeClr val="bg1"/>
                </a:solidFill>
              </a:rPr>
              <a:t>列表信息</a:t>
            </a:r>
            <a:endParaRPr lang="en-US" altLang="zh-CN" sz="2800" dirty="0">
              <a:solidFill>
                <a:schemeClr val="bg1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8183295-634F-475C-8565-D82038ED09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2659" y="0"/>
            <a:ext cx="3578249" cy="68580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194E17A-E819-4DAB-BAB3-4FAE366862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0908" y="0"/>
            <a:ext cx="35782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384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58B8AF1-DBB8-447B-A06D-10F6B4F58F69}"/>
              </a:ext>
            </a:extLst>
          </p:cNvPr>
          <p:cNvSpPr txBox="1"/>
          <p:nvPr/>
        </p:nvSpPr>
        <p:spPr>
          <a:xfrm>
            <a:off x="0" y="1720840"/>
            <a:ext cx="95660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dirty="0">
                <a:solidFill>
                  <a:schemeClr val="bg1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申请补签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AE0BC02-2C66-44F5-9EE9-C264E35A9CCB}"/>
              </a:ext>
            </a:extLst>
          </p:cNvPr>
          <p:cNvSpPr txBox="1"/>
          <p:nvPr/>
        </p:nvSpPr>
        <p:spPr>
          <a:xfrm>
            <a:off x="7774744" y="2736502"/>
            <a:ext cx="374200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/>
                </a:solidFill>
              </a:rPr>
              <a:t>提交给教师审批</a:t>
            </a:r>
            <a:endParaRPr lang="en-US" altLang="zh-CN" sz="2800" dirty="0">
              <a:solidFill>
                <a:schemeClr val="bg1"/>
              </a:solidFill>
            </a:endParaRPr>
          </a:p>
          <a:p>
            <a:pPr algn="ctr"/>
            <a:endParaRPr lang="en-US" altLang="zh-CN" sz="2800" dirty="0">
              <a:solidFill>
                <a:schemeClr val="bg1"/>
              </a:solidFill>
            </a:endParaRPr>
          </a:p>
          <a:p>
            <a:pPr algn="ctr"/>
            <a:r>
              <a:rPr lang="zh-CN" altLang="en-US" sz="2800" dirty="0">
                <a:solidFill>
                  <a:schemeClr val="bg1"/>
                </a:solidFill>
              </a:rPr>
              <a:t>提交凭证（文件上传）</a:t>
            </a:r>
            <a:endParaRPr lang="en-US" altLang="zh-CN" sz="2800" dirty="0">
              <a:solidFill>
                <a:schemeClr val="bg1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9D3F957-4803-4EF8-AD13-5B6A4CCCA0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7558" y="0"/>
            <a:ext cx="35782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1118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58B8AF1-DBB8-447B-A06D-10F6B4F58F69}"/>
              </a:ext>
            </a:extLst>
          </p:cNvPr>
          <p:cNvSpPr txBox="1"/>
          <p:nvPr/>
        </p:nvSpPr>
        <p:spPr>
          <a:xfrm>
            <a:off x="0" y="1720840"/>
            <a:ext cx="95660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dirty="0">
                <a:solidFill>
                  <a:schemeClr val="bg1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修改密码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AE0BC02-2C66-44F5-9EE9-C264E35A9CCB}"/>
              </a:ext>
            </a:extLst>
          </p:cNvPr>
          <p:cNvSpPr txBox="1"/>
          <p:nvPr/>
        </p:nvSpPr>
        <p:spPr>
          <a:xfrm>
            <a:off x="7451188" y="2905780"/>
            <a:ext cx="37420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/>
                </a:solidFill>
              </a:rPr>
              <a:t>修改后需重新登录</a:t>
            </a:r>
            <a:endParaRPr lang="en-US" altLang="zh-CN" sz="2800" dirty="0">
              <a:solidFill>
                <a:schemeClr val="bg1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7F369DD-2202-4F23-A00C-4D6950D10B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0610" y="0"/>
            <a:ext cx="35782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9847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D8CBFCE0-2AF4-4B85-B880-003E3C8A0735}"/>
              </a:ext>
            </a:extLst>
          </p:cNvPr>
          <p:cNvSpPr txBox="1"/>
          <p:nvPr/>
        </p:nvSpPr>
        <p:spPr>
          <a:xfrm>
            <a:off x="253218" y="154745"/>
            <a:ext cx="24638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教师界面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1A090F4-F86E-43C1-A3B0-AFFC4FC307D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08" r="5846" b="10021"/>
          <a:stretch/>
        </p:blipFill>
        <p:spPr>
          <a:xfrm>
            <a:off x="305972" y="-100219"/>
            <a:ext cx="11580056" cy="6437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417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58B8AF1-DBB8-447B-A06D-10F6B4F58F69}"/>
              </a:ext>
            </a:extLst>
          </p:cNvPr>
          <p:cNvSpPr txBox="1"/>
          <p:nvPr/>
        </p:nvSpPr>
        <p:spPr>
          <a:xfrm>
            <a:off x="0" y="889842"/>
            <a:ext cx="956603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dirty="0">
                <a:solidFill>
                  <a:schemeClr val="bg1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教师管理面板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AE0BC02-2C66-44F5-9EE9-C264E35A9CCB}"/>
              </a:ext>
            </a:extLst>
          </p:cNvPr>
          <p:cNvSpPr txBox="1"/>
          <p:nvPr/>
        </p:nvSpPr>
        <p:spPr>
          <a:xfrm>
            <a:off x="7911463" y="2305613"/>
            <a:ext cx="374200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/>
                </a:solidFill>
              </a:rPr>
              <a:t>自动识别教师</a:t>
            </a:r>
            <a:endParaRPr lang="en-US" altLang="zh-CN" sz="2800" dirty="0">
              <a:solidFill>
                <a:schemeClr val="bg1"/>
              </a:solidFill>
            </a:endParaRPr>
          </a:p>
          <a:p>
            <a:pPr algn="ctr"/>
            <a:endParaRPr lang="en-US" altLang="zh-CN" sz="2800" dirty="0">
              <a:solidFill>
                <a:schemeClr val="bg1"/>
              </a:solidFill>
            </a:endParaRPr>
          </a:p>
          <a:p>
            <a:pPr algn="ctr"/>
            <a:r>
              <a:rPr lang="zh-CN" altLang="en-US" sz="2800" dirty="0">
                <a:solidFill>
                  <a:schemeClr val="bg1"/>
                </a:solidFill>
              </a:rPr>
              <a:t>卡片式设计</a:t>
            </a:r>
            <a:endParaRPr lang="en-US" altLang="zh-CN" sz="2800" dirty="0">
              <a:solidFill>
                <a:schemeClr val="bg1"/>
              </a:solidFill>
            </a:endParaRPr>
          </a:p>
          <a:p>
            <a:pPr algn="ctr"/>
            <a:endParaRPr lang="en-US" altLang="zh-CN" sz="2800" dirty="0">
              <a:solidFill>
                <a:schemeClr val="bg1"/>
              </a:solidFill>
            </a:endParaRPr>
          </a:p>
          <a:p>
            <a:pPr algn="ctr"/>
            <a:r>
              <a:rPr lang="zh-CN" altLang="en-US" sz="2800" dirty="0">
                <a:solidFill>
                  <a:schemeClr val="bg1"/>
                </a:solidFill>
              </a:rPr>
              <a:t>自适应下滑</a:t>
            </a:r>
            <a:endParaRPr lang="en-US" altLang="zh-CN" sz="2800" dirty="0">
              <a:solidFill>
                <a:schemeClr val="bg1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D6917BD-1536-4052-946D-FDC6EA07AD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0410" y="-2"/>
            <a:ext cx="35782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1262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58B8AF1-DBB8-447B-A06D-10F6B4F58F69}"/>
              </a:ext>
            </a:extLst>
          </p:cNvPr>
          <p:cNvSpPr txBox="1"/>
          <p:nvPr/>
        </p:nvSpPr>
        <p:spPr>
          <a:xfrm>
            <a:off x="0" y="1720840"/>
            <a:ext cx="95660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dirty="0">
                <a:solidFill>
                  <a:schemeClr val="bg1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录入考勤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AE0BC02-2C66-44F5-9EE9-C264E35A9CCB}"/>
              </a:ext>
            </a:extLst>
          </p:cNvPr>
          <p:cNvSpPr txBox="1"/>
          <p:nvPr/>
        </p:nvSpPr>
        <p:spPr>
          <a:xfrm>
            <a:off x="7859151" y="2305615"/>
            <a:ext cx="374200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/>
                </a:solidFill>
              </a:rPr>
              <a:t>自动识别专业</a:t>
            </a:r>
            <a:endParaRPr lang="en-US" altLang="zh-CN" sz="2800" dirty="0">
              <a:solidFill>
                <a:schemeClr val="bg1"/>
              </a:solidFill>
            </a:endParaRPr>
          </a:p>
          <a:p>
            <a:pPr algn="ctr"/>
            <a:endParaRPr lang="en-US" altLang="zh-CN" sz="2800" dirty="0">
              <a:solidFill>
                <a:schemeClr val="bg1"/>
              </a:solidFill>
            </a:endParaRPr>
          </a:p>
          <a:p>
            <a:pPr algn="ctr"/>
            <a:r>
              <a:rPr lang="zh-CN" altLang="en-US" sz="2800" dirty="0">
                <a:solidFill>
                  <a:schemeClr val="bg1"/>
                </a:solidFill>
              </a:rPr>
              <a:t>选择班级（本专业内）</a:t>
            </a:r>
            <a:endParaRPr lang="en-US" altLang="zh-CN" sz="2800" dirty="0">
              <a:solidFill>
                <a:schemeClr val="bg1"/>
              </a:solidFill>
            </a:endParaRPr>
          </a:p>
          <a:p>
            <a:pPr algn="ctr"/>
            <a:endParaRPr lang="en-US" altLang="zh-CN" sz="2800" dirty="0">
              <a:solidFill>
                <a:schemeClr val="bg1"/>
              </a:solidFill>
            </a:endParaRPr>
          </a:p>
          <a:p>
            <a:pPr algn="ctr"/>
            <a:r>
              <a:rPr lang="zh-CN" altLang="en-US" sz="2800" dirty="0">
                <a:solidFill>
                  <a:schemeClr val="bg1"/>
                </a:solidFill>
              </a:rPr>
              <a:t>周次自增</a:t>
            </a:r>
            <a:endParaRPr lang="en-US" altLang="zh-CN" sz="2800" dirty="0">
              <a:solidFill>
                <a:schemeClr val="bg1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D5539B8-4CA1-44B3-8229-73B53DC2B3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6788" y="0"/>
            <a:ext cx="3578249" cy="68580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ABFB678-177E-46E6-AEF1-1AF34580649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63"/>
          <a:stretch/>
        </p:blipFill>
        <p:spPr>
          <a:xfrm>
            <a:off x="4152900" y="1066801"/>
            <a:ext cx="2794000" cy="4825999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17F8DAE0-4683-4828-B94B-8929D4BA69A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31"/>
          <a:stretch/>
        </p:blipFill>
        <p:spPr>
          <a:xfrm>
            <a:off x="4148912" y="1066801"/>
            <a:ext cx="2794000" cy="4825999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BC86618E-BA99-4A6E-B2EC-FE1E344B46F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45"/>
          <a:stretch/>
        </p:blipFill>
        <p:spPr>
          <a:xfrm>
            <a:off x="4152900" y="1066800"/>
            <a:ext cx="2790012" cy="4825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84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58B8AF1-DBB8-447B-A06D-10F6B4F58F69}"/>
              </a:ext>
            </a:extLst>
          </p:cNvPr>
          <p:cNvSpPr txBox="1"/>
          <p:nvPr/>
        </p:nvSpPr>
        <p:spPr>
          <a:xfrm>
            <a:off x="60229" y="1720837"/>
            <a:ext cx="95660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dirty="0">
                <a:solidFill>
                  <a:schemeClr val="bg1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管理班级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AE0BC02-2C66-44F5-9EE9-C264E35A9CCB}"/>
              </a:ext>
            </a:extLst>
          </p:cNvPr>
          <p:cNvSpPr txBox="1"/>
          <p:nvPr/>
        </p:nvSpPr>
        <p:spPr>
          <a:xfrm>
            <a:off x="7686491" y="1443841"/>
            <a:ext cx="374200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/>
                </a:solidFill>
              </a:rPr>
              <a:t>自动识别专业</a:t>
            </a:r>
            <a:endParaRPr lang="en-US" altLang="zh-CN" sz="2800" dirty="0">
              <a:solidFill>
                <a:schemeClr val="bg1"/>
              </a:solidFill>
            </a:endParaRPr>
          </a:p>
          <a:p>
            <a:pPr algn="ctr"/>
            <a:endParaRPr lang="en-US" altLang="zh-CN" sz="2800" dirty="0">
              <a:solidFill>
                <a:schemeClr val="bg1"/>
              </a:solidFill>
            </a:endParaRPr>
          </a:p>
          <a:p>
            <a:pPr algn="ctr"/>
            <a:r>
              <a:rPr lang="zh-CN" altLang="en-US" sz="2800" dirty="0">
                <a:solidFill>
                  <a:schemeClr val="bg1"/>
                </a:solidFill>
              </a:rPr>
              <a:t>自动同步数据</a:t>
            </a:r>
            <a:endParaRPr lang="en-US" altLang="zh-CN" sz="2800" dirty="0">
              <a:solidFill>
                <a:schemeClr val="bg1"/>
              </a:solidFill>
            </a:endParaRPr>
          </a:p>
          <a:p>
            <a:pPr algn="ctr"/>
            <a:endParaRPr lang="en-US" altLang="zh-CN" sz="2800" dirty="0">
              <a:solidFill>
                <a:schemeClr val="bg1"/>
              </a:solidFill>
            </a:endParaRPr>
          </a:p>
          <a:p>
            <a:pPr algn="ctr"/>
            <a:r>
              <a:rPr lang="zh-CN" altLang="en-US" sz="2800" dirty="0">
                <a:solidFill>
                  <a:schemeClr val="bg1"/>
                </a:solidFill>
              </a:rPr>
              <a:t>点击修改编号</a:t>
            </a:r>
            <a:endParaRPr lang="en-US" altLang="zh-CN" sz="2800" dirty="0">
              <a:solidFill>
                <a:schemeClr val="bg1"/>
              </a:solidFill>
            </a:endParaRPr>
          </a:p>
          <a:p>
            <a:pPr algn="ctr"/>
            <a:endParaRPr lang="en-US" altLang="zh-CN" sz="2800" dirty="0">
              <a:solidFill>
                <a:schemeClr val="bg1"/>
              </a:solidFill>
            </a:endParaRPr>
          </a:p>
          <a:p>
            <a:pPr algn="ctr"/>
            <a:r>
              <a:rPr lang="zh-CN" altLang="en-US" sz="2800" dirty="0">
                <a:solidFill>
                  <a:schemeClr val="bg1"/>
                </a:solidFill>
              </a:rPr>
              <a:t>一键重置编号</a:t>
            </a:r>
            <a:endParaRPr lang="en-US" altLang="zh-CN" sz="2800" dirty="0">
              <a:solidFill>
                <a:schemeClr val="bg1"/>
              </a:solidFill>
            </a:endParaRPr>
          </a:p>
          <a:p>
            <a:pPr algn="ctr"/>
            <a:endParaRPr lang="en-US" altLang="zh-CN" sz="2800" dirty="0">
              <a:solidFill>
                <a:schemeClr val="bg1"/>
              </a:solidFill>
            </a:endParaRPr>
          </a:p>
          <a:p>
            <a:pPr algn="ctr"/>
            <a:r>
              <a:rPr lang="zh-CN" altLang="en-US" sz="2800" dirty="0">
                <a:solidFill>
                  <a:schemeClr val="bg1"/>
                </a:solidFill>
              </a:rPr>
              <a:t>长按删除学生</a:t>
            </a:r>
            <a:endParaRPr lang="en-US" altLang="zh-CN" sz="2800" dirty="0">
              <a:solidFill>
                <a:schemeClr val="bg1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823FF76-B797-4C6A-894C-1C38AE4045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8246" y="0"/>
            <a:ext cx="3578249" cy="68580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464D589-E18A-48D3-99AB-D33C89975BE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56"/>
          <a:stretch/>
        </p:blipFill>
        <p:spPr>
          <a:xfrm>
            <a:off x="4057649" y="1076325"/>
            <a:ext cx="2800351" cy="4810126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94121BAF-FEEF-4847-A454-3FBF2BE2A9B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90"/>
          <a:stretch/>
        </p:blipFill>
        <p:spPr>
          <a:xfrm>
            <a:off x="4057194" y="1076325"/>
            <a:ext cx="2800351" cy="481012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D71C2E5-5FA3-4F9F-B6DE-BC36D7A1563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67"/>
          <a:stretch/>
        </p:blipFill>
        <p:spPr>
          <a:xfrm>
            <a:off x="4056739" y="1076325"/>
            <a:ext cx="2800351" cy="481012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D24E4D9B-F602-4BAA-9131-FE63B3FBD36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45"/>
          <a:stretch/>
        </p:blipFill>
        <p:spPr>
          <a:xfrm>
            <a:off x="4056284" y="1076325"/>
            <a:ext cx="2800351" cy="4810126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EE32F606-A1A3-44FE-9F65-B3E4375943E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32"/>
          <a:stretch/>
        </p:blipFill>
        <p:spPr>
          <a:xfrm>
            <a:off x="4055829" y="1076325"/>
            <a:ext cx="2800350" cy="4810126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9F8EA6BC-D72E-4F8B-A4F2-08AE6659618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73"/>
          <a:stretch/>
        </p:blipFill>
        <p:spPr>
          <a:xfrm>
            <a:off x="4055373" y="1076325"/>
            <a:ext cx="2800350" cy="4810126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AFB823A5-0823-4EC5-B8A8-D4325162C83F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"/>
          <a:stretch/>
        </p:blipFill>
        <p:spPr>
          <a:xfrm>
            <a:off x="4054917" y="1076324"/>
            <a:ext cx="2800350" cy="4810126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F90767FD-F7B8-401F-8363-C9705AA0BBC6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73"/>
          <a:stretch/>
        </p:blipFill>
        <p:spPr>
          <a:xfrm>
            <a:off x="4052184" y="1076323"/>
            <a:ext cx="2800350" cy="4810126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0C29D5EF-2C0C-4D41-BB87-B703DF8C1CA2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72"/>
          <a:stretch/>
        </p:blipFill>
        <p:spPr>
          <a:xfrm>
            <a:off x="4053094" y="1076321"/>
            <a:ext cx="2799440" cy="4810127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796B5A93-CAB5-45DC-818D-19D779B3FC86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30"/>
          <a:stretch/>
        </p:blipFill>
        <p:spPr>
          <a:xfrm>
            <a:off x="4053094" y="1076319"/>
            <a:ext cx="2799440" cy="4810126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AC7CEA97-BD92-43E8-9E9A-EE696D7D1B73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37"/>
          <a:stretch/>
        </p:blipFill>
        <p:spPr>
          <a:xfrm>
            <a:off x="4053094" y="1082673"/>
            <a:ext cx="2799440" cy="4810126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0C7453B4-348E-4AB8-9890-2BC7BD7EF20E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45"/>
          <a:stretch/>
        </p:blipFill>
        <p:spPr>
          <a:xfrm>
            <a:off x="4053093" y="1069969"/>
            <a:ext cx="2799439" cy="4810126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9830EED7-E8EE-429E-A14B-07C2EE4F99CE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02"/>
          <a:stretch/>
        </p:blipFill>
        <p:spPr>
          <a:xfrm>
            <a:off x="4053090" y="1069965"/>
            <a:ext cx="2799439" cy="4810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092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58B8AF1-DBB8-447B-A06D-10F6B4F58F69}"/>
              </a:ext>
            </a:extLst>
          </p:cNvPr>
          <p:cNvSpPr txBox="1"/>
          <p:nvPr/>
        </p:nvSpPr>
        <p:spPr>
          <a:xfrm>
            <a:off x="0" y="1720840"/>
            <a:ext cx="95660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dirty="0">
                <a:solidFill>
                  <a:schemeClr val="bg1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查询考勤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AE0BC02-2C66-44F5-9EE9-C264E35A9CCB}"/>
              </a:ext>
            </a:extLst>
          </p:cNvPr>
          <p:cNvSpPr txBox="1"/>
          <p:nvPr/>
        </p:nvSpPr>
        <p:spPr>
          <a:xfrm>
            <a:off x="7859151" y="2305615"/>
            <a:ext cx="374200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/>
                </a:solidFill>
              </a:rPr>
              <a:t>自动识别专业</a:t>
            </a:r>
            <a:endParaRPr lang="en-US" altLang="zh-CN" sz="2800" dirty="0">
              <a:solidFill>
                <a:schemeClr val="bg1"/>
              </a:solidFill>
            </a:endParaRPr>
          </a:p>
          <a:p>
            <a:pPr algn="ctr"/>
            <a:endParaRPr lang="en-US" altLang="zh-CN" sz="2800" dirty="0">
              <a:solidFill>
                <a:schemeClr val="bg1"/>
              </a:solidFill>
            </a:endParaRPr>
          </a:p>
          <a:p>
            <a:pPr algn="ctr"/>
            <a:r>
              <a:rPr lang="zh-CN" altLang="en-US" sz="2800" dirty="0">
                <a:solidFill>
                  <a:schemeClr val="bg1"/>
                </a:solidFill>
              </a:rPr>
              <a:t>选择班级（本专业内）</a:t>
            </a:r>
            <a:endParaRPr lang="en-US" altLang="zh-CN" sz="2800" dirty="0">
              <a:solidFill>
                <a:schemeClr val="bg1"/>
              </a:solidFill>
            </a:endParaRPr>
          </a:p>
          <a:p>
            <a:pPr algn="ctr"/>
            <a:endParaRPr lang="en-US" altLang="zh-CN" sz="2800" dirty="0">
              <a:solidFill>
                <a:schemeClr val="bg1"/>
              </a:solidFill>
            </a:endParaRPr>
          </a:p>
          <a:p>
            <a:pPr algn="ctr"/>
            <a:r>
              <a:rPr lang="zh-CN" altLang="en-US" sz="2800" dirty="0">
                <a:solidFill>
                  <a:schemeClr val="bg1"/>
                </a:solidFill>
              </a:rPr>
              <a:t>动态同步</a:t>
            </a:r>
            <a:endParaRPr lang="en-US" altLang="zh-CN" sz="2800" dirty="0">
              <a:solidFill>
                <a:schemeClr val="bg1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D5539B8-4CA1-44B3-8229-73B53DC2B3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6788" y="0"/>
            <a:ext cx="3578249" cy="68580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AE83C06-E5CA-4744-9C61-4EAE459D515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84"/>
          <a:stretch/>
        </p:blipFill>
        <p:spPr>
          <a:xfrm>
            <a:off x="4152901" y="1066801"/>
            <a:ext cx="2793999" cy="482599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6ECFD03-EF9E-471D-AB4B-2CF33F220C0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72"/>
          <a:stretch/>
        </p:blipFill>
        <p:spPr>
          <a:xfrm>
            <a:off x="4152901" y="1066801"/>
            <a:ext cx="2793999" cy="4825998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D12EE276-2FE4-4F72-A088-380CE3D3984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2"/>
          <a:stretch/>
        </p:blipFill>
        <p:spPr>
          <a:xfrm>
            <a:off x="4152900" y="1066800"/>
            <a:ext cx="2793999" cy="4825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611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4C17FB6E-A8D2-44D0-9FF1-B15A013D9C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88"/>
          <a:stretch/>
        </p:blipFill>
        <p:spPr>
          <a:xfrm>
            <a:off x="369278" y="1446580"/>
            <a:ext cx="5346895" cy="3419475"/>
          </a:xfrm>
          <a:prstGeom prst="rect">
            <a:avLst/>
          </a:prstGeom>
        </p:spPr>
      </p:pic>
      <p:sp>
        <p:nvSpPr>
          <p:cNvPr id="6" name="箭头: 右 5">
            <a:extLst>
              <a:ext uri="{FF2B5EF4-FFF2-40B4-BE49-F238E27FC236}">
                <a16:creationId xmlns:a16="http://schemas.microsoft.com/office/drawing/2014/main" id="{45045306-1263-4252-AF03-1EC5B6384EB5}"/>
              </a:ext>
            </a:extLst>
          </p:cNvPr>
          <p:cNvSpPr/>
          <p:nvPr/>
        </p:nvSpPr>
        <p:spPr>
          <a:xfrm>
            <a:off x="7238053" y="2274254"/>
            <a:ext cx="1078884" cy="3119581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C85B9E9B-D18D-4314-B69C-46253038831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84" r="-1"/>
          <a:stretch/>
        </p:blipFill>
        <p:spPr>
          <a:xfrm>
            <a:off x="764251" y="1907772"/>
            <a:ext cx="5316419" cy="350364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A9B3A64-5D86-46BD-A65B-C928B8698A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04301" y="2426051"/>
            <a:ext cx="3106973" cy="3119581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5C5481B2-7938-4E55-86A1-5A1A33C96F97}"/>
              </a:ext>
            </a:extLst>
          </p:cNvPr>
          <p:cNvSpPr txBox="1"/>
          <p:nvPr/>
        </p:nvSpPr>
        <p:spPr>
          <a:xfrm>
            <a:off x="4636476" y="180042"/>
            <a:ext cx="291904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>
                <a:solidFill>
                  <a:schemeClr val="bg1"/>
                </a:solidFill>
              </a:rPr>
              <a:t>最初目标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B28ADA2-7EF5-4772-A440-A63754CC054C}"/>
              </a:ext>
            </a:extLst>
          </p:cNvPr>
          <p:cNvSpPr txBox="1"/>
          <p:nvPr/>
        </p:nvSpPr>
        <p:spPr>
          <a:xfrm>
            <a:off x="4814667" y="984566"/>
            <a:ext cx="22625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</a:rPr>
              <a:t>快捷录入数据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A4E41069-791B-488F-96E2-7146BDDC292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4057" y="2235903"/>
            <a:ext cx="5258521" cy="382109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D652EEA-857B-4F9F-82EE-4E92A0AF904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73" t="358" r="2303" b="-358"/>
          <a:stretch/>
        </p:blipFill>
        <p:spPr>
          <a:xfrm>
            <a:off x="1834212" y="2802907"/>
            <a:ext cx="5023699" cy="3668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074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4500"/>
                            </p:stCondLst>
                            <p:childTnLst>
                              <p:par>
                                <p:cTn id="3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58B8AF1-DBB8-447B-A06D-10F6B4F58F69}"/>
              </a:ext>
            </a:extLst>
          </p:cNvPr>
          <p:cNvSpPr txBox="1"/>
          <p:nvPr/>
        </p:nvSpPr>
        <p:spPr>
          <a:xfrm>
            <a:off x="0" y="1720840"/>
            <a:ext cx="95660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dirty="0">
                <a:solidFill>
                  <a:schemeClr val="bg1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审核补签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AE0BC02-2C66-44F5-9EE9-C264E35A9CCB}"/>
              </a:ext>
            </a:extLst>
          </p:cNvPr>
          <p:cNvSpPr txBox="1"/>
          <p:nvPr/>
        </p:nvSpPr>
        <p:spPr>
          <a:xfrm>
            <a:off x="7904122" y="1874728"/>
            <a:ext cx="3742006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/>
                </a:solidFill>
              </a:rPr>
              <a:t>获取本专业申请</a:t>
            </a:r>
            <a:endParaRPr lang="en-US" altLang="zh-CN" sz="2800" dirty="0">
              <a:solidFill>
                <a:schemeClr val="bg1"/>
              </a:solidFill>
            </a:endParaRPr>
          </a:p>
          <a:p>
            <a:pPr algn="ctr"/>
            <a:endParaRPr lang="en-US" altLang="zh-CN" sz="2800" dirty="0">
              <a:solidFill>
                <a:schemeClr val="bg1"/>
              </a:solidFill>
            </a:endParaRPr>
          </a:p>
          <a:p>
            <a:pPr algn="ctr"/>
            <a:r>
              <a:rPr lang="zh-CN" altLang="en-US" sz="2800" dirty="0">
                <a:solidFill>
                  <a:schemeClr val="bg1"/>
                </a:solidFill>
              </a:rPr>
              <a:t>状态提示颜色</a:t>
            </a:r>
            <a:endParaRPr lang="en-US" altLang="zh-CN" sz="2800" dirty="0">
              <a:solidFill>
                <a:schemeClr val="bg1"/>
              </a:solidFill>
            </a:endParaRPr>
          </a:p>
          <a:p>
            <a:pPr algn="ctr"/>
            <a:endParaRPr lang="en-US" altLang="zh-CN" sz="2800" dirty="0">
              <a:solidFill>
                <a:schemeClr val="bg1"/>
              </a:solidFill>
            </a:endParaRPr>
          </a:p>
          <a:p>
            <a:pPr algn="ctr"/>
            <a:r>
              <a:rPr lang="zh-CN" altLang="en-US" sz="2800" dirty="0">
                <a:solidFill>
                  <a:schemeClr val="bg1"/>
                </a:solidFill>
              </a:rPr>
              <a:t>列表清晰</a:t>
            </a:r>
            <a:endParaRPr lang="en-US" altLang="zh-CN" sz="2800" dirty="0">
              <a:solidFill>
                <a:schemeClr val="bg1"/>
              </a:solidFill>
            </a:endParaRPr>
          </a:p>
          <a:p>
            <a:pPr algn="ctr"/>
            <a:endParaRPr lang="en-US" altLang="zh-CN" sz="2800" dirty="0">
              <a:solidFill>
                <a:schemeClr val="bg1"/>
              </a:solidFill>
            </a:endParaRPr>
          </a:p>
          <a:p>
            <a:pPr algn="ctr"/>
            <a:r>
              <a:rPr lang="zh-CN" altLang="en-US" sz="2800" dirty="0">
                <a:solidFill>
                  <a:schemeClr val="bg1"/>
                </a:solidFill>
              </a:rPr>
              <a:t>自动更新考勤</a:t>
            </a:r>
            <a:endParaRPr lang="en-US" altLang="zh-CN" sz="2800" dirty="0">
              <a:solidFill>
                <a:schemeClr val="bg1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D5539B8-4CA1-44B3-8229-73B53DC2B3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6788" y="0"/>
            <a:ext cx="3578249" cy="6858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072AB1B-557A-46B3-A85E-C50E340DB2E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19"/>
          <a:stretch/>
        </p:blipFill>
        <p:spPr>
          <a:xfrm>
            <a:off x="4152901" y="1066801"/>
            <a:ext cx="2793999" cy="4825999"/>
          </a:xfrm>
          <a:prstGeom prst="rect">
            <a:avLst/>
          </a:prstGeom>
        </p:spPr>
      </p:pic>
      <p:grpSp>
        <p:nvGrpSpPr>
          <p:cNvPr id="14" name="组合 13">
            <a:extLst>
              <a:ext uri="{FF2B5EF4-FFF2-40B4-BE49-F238E27FC236}">
                <a16:creationId xmlns:a16="http://schemas.microsoft.com/office/drawing/2014/main" id="{62A6DCB8-37FC-4DA9-81B1-8D8EDC53998D}"/>
              </a:ext>
            </a:extLst>
          </p:cNvPr>
          <p:cNvGrpSpPr/>
          <p:nvPr/>
        </p:nvGrpSpPr>
        <p:grpSpPr>
          <a:xfrm>
            <a:off x="4152901" y="1097311"/>
            <a:ext cx="2793999" cy="4795489"/>
            <a:chOff x="4152901" y="1097311"/>
            <a:chExt cx="2793999" cy="4795489"/>
          </a:xfrm>
        </p:grpSpPr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9C0410AA-F152-49AC-897B-A9D1313FD0C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67188" y="1720840"/>
              <a:ext cx="2779712" cy="4171960"/>
            </a:xfrm>
            <a:prstGeom prst="rect">
              <a:avLst/>
            </a:prstGeom>
          </p:spPr>
        </p:pic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9BF303B8-C840-4CBE-A1EB-AC578344D6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34"/>
            <a:stretch/>
          </p:blipFill>
          <p:spPr>
            <a:xfrm>
              <a:off x="4152901" y="1097311"/>
              <a:ext cx="2793998" cy="43441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30903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58B8AF1-DBB8-447B-A06D-10F6B4F58F69}"/>
              </a:ext>
            </a:extLst>
          </p:cNvPr>
          <p:cNvSpPr txBox="1"/>
          <p:nvPr/>
        </p:nvSpPr>
        <p:spPr>
          <a:xfrm>
            <a:off x="0" y="1720840"/>
            <a:ext cx="95660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dirty="0">
                <a:solidFill>
                  <a:schemeClr val="bg1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查询考勤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AE0BC02-2C66-44F5-9EE9-C264E35A9CCB}"/>
              </a:ext>
            </a:extLst>
          </p:cNvPr>
          <p:cNvSpPr txBox="1"/>
          <p:nvPr/>
        </p:nvSpPr>
        <p:spPr>
          <a:xfrm>
            <a:off x="7934102" y="1494641"/>
            <a:ext cx="374200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/>
                </a:solidFill>
              </a:rPr>
              <a:t>选择区间</a:t>
            </a:r>
            <a:endParaRPr lang="en-US" altLang="zh-CN" sz="2800" dirty="0">
              <a:solidFill>
                <a:schemeClr val="bg1"/>
              </a:solidFill>
            </a:endParaRPr>
          </a:p>
          <a:p>
            <a:pPr algn="ctr"/>
            <a:endParaRPr lang="en-US" altLang="zh-CN" sz="2800" dirty="0">
              <a:solidFill>
                <a:schemeClr val="bg1"/>
              </a:solidFill>
            </a:endParaRPr>
          </a:p>
          <a:p>
            <a:pPr algn="ctr"/>
            <a:r>
              <a:rPr lang="zh-CN" altLang="en-US" sz="2800" dirty="0">
                <a:solidFill>
                  <a:schemeClr val="bg1"/>
                </a:solidFill>
              </a:rPr>
              <a:t>生成考勤表</a:t>
            </a:r>
            <a:endParaRPr lang="en-US" altLang="zh-CN" sz="2800" dirty="0">
              <a:solidFill>
                <a:schemeClr val="bg1"/>
              </a:solidFill>
            </a:endParaRPr>
          </a:p>
          <a:p>
            <a:pPr algn="ctr"/>
            <a:endParaRPr lang="en-US" altLang="zh-CN" sz="2800" dirty="0">
              <a:solidFill>
                <a:schemeClr val="bg1"/>
              </a:solidFill>
            </a:endParaRPr>
          </a:p>
          <a:p>
            <a:pPr algn="ctr"/>
            <a:r>
              <a:rPr lang="zh-CN" altLang="en-US" sz="2800" dirty="0">
                <a:solidFill>
                  <a:schemeClr val="bg1"/>
                </a:solidFill>
              </a:rPr>
              <a:t>自动统计</a:t>
            </a:r>
            <a:endParaRPr lang="en-US" altLang="zh-CN" sz="2800" dirty="0">
              <a:solidFill>
                <a:schemeClr val="bg1"/>
              </a:solidFill>
            </a:endParaRPr>
          </a:p>
          <a:p>
            <a:pPr algn="ctr"/>
            <a:endParaRPr lang="en-US" altLang="zh-CN" sz="2800" dirty="0">
              <a:solidFill>
                <a:schemeClr val="bg1"/>
              </a:solidFill>
            </a:endParaRPr>
          </a:p>
          <a:p>
            <a:pPr algn="ctr"/>
            <a:r>
              <a:rPr lang="zh-CN" altLang="en-US" sz="2800" dirty="0">
                <a:solidFill>
                  <a:schemeClr val="bg1"/>
                </a:solidFill>
              </a:rPr>
              <a:t>智能制表</a:t>
            </a:r>
            <a:endParaRPr lang="en-US" altLang="zh-CN" sz="2800" dirty="0">
              <a:solidFill>
                <a:schemeClr val="bg1"/>
              </a:solidFill>
            </a:endParaRPr>
          </a:p>
          <a:p>
            <a:pPr algn="ctr"/>
            <a:endParaRPr lang="en-US" altLang="zh-CN" sz="2800" dirty="0">
              <a:solidFill>
                <a:schemeClr val="bg1"/>
              </a:solidFill>
            </a:endParaRPr>
          </a:p>
          <a:p>
            <a:pPr algn="ctr"/>
            <a:r>
              <a:rPr lang="zh-CN" altLang="en-US" sz="2800" dirty="0">
                <a:solidFill>
                  <a:schemeClr val="bg1"/>
                </a:solidFill>
              </a:rPr>
              <a:t>下载文件</a:t>
            </a:r>
            <a:endParaRPr lang="en-US" altLang="zh-CN" sz="2800" dirty="0">
              <a:solidFill>
                <a:schemeClr val="bg1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D5539B8-4CA1-44B3-8229-73B53DC2B3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6788" y="0"/>
            <a:ext cx="3578249" cy="6858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68D760C-D360-4914-BB9C-5C0D112764C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71"/>
          <a:stretch/>
        </p:blipFill>
        <p:spPr>
          <a:xfrm>
            <a:off x="4152900" y="1066801"/>
            <a:ext cx="2793999" cy="4825999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B6C3486A-56C3-49B1-A662-F53CFA3CDA0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53"/>
          <a:stretch/>
        </p:blipFill>
        <p:spPr>
          <a:xfrm>
            <a:off x="4152900" y="1066801"/>
            <a:ext cx="2793999" cy="4825999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0715A918-1E03-425B-A07F-6C797722AA6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60"/>
          <a:stretch/>
        </p:blipFill>
        <p:spPr>
          <a:xfrm>
            <a:off x="4181475" y="1066801"/>
            <a:ext cx="2765424" cy="4825999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ABFBDF01-9FF3-47FE-ACF2-3C95FE87A21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53"/>
          <a:stretch/>
        </p:blipFill>
        <p:spPr>
          <a:xfrm>
            <a:off x="2723467" y="0"/>
            <a:ext cx="5681440" cy="685800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9C4BFC4A-C098-45FB-8407-CE35F8FD566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72"/>
          <a:stretch/>
        </p:blipFill>
        <p:spPr>
          <a:xfrm>
            <a:off x="4187828" y="1066802"/>
            <a:ext cx="2759072" cy="4825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804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58B8AF1-DBB8-447B-A06D-10F6B4F58F69}"/>
              </a:ext>
            </a:extLst>
          </p:cNvPr>
          <p:cNvSpPr txBox="1"/>
          <p:nvPr/>
        </p:nvSpPr>
        <p:spPr>
          <a:xfrm>
            <a:off x="0" y="1720840"/>
            <a:ext cx="95660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dirty="0">
                <a:solidFill>
                  <a:schemeClr val="bg1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管理班委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AE0BC02-2C66-44F5-9EE9-C264E35A9CCB}"/>
              </a:ext>
            </a:extLst>
          </p:cNvPr>
          <p:cNvSpPr txBox="1"/>
          <p:nvPr/>
        </p:nvSpPr>
        <p:spPr>
          <a:xfrm>
            <a:off x="7866061" y="1874728"/>
            <a:ext cx="3742006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/>
                </a:solidFill>
              </a:rPr>
              <a:t>选择班级</a:t>
            </a:r>
            <a:endParaRPr lang="en-US" altLang="zh-CN" sz="2800" dirty="0">
              <a:solidFill>
                <a:schemeClr val="bg1"/>
              </a:solidFill>
            </a:endParaRPr>
          </a:p>
          <a:p>
            <a:pPr algn="ctr"/>
            <a:endParaRPr lang="en-US" altLang="zh-CN" sz="2800" dirty="0">
              <a:solidFill>
                <a:schemeClr val="bg1"/>
              </a:solidFill>
            </a:endParaRPr>
          </a:p>
          <a:p>
            <a:pPr algn="ctr"/>
            <a:r>
              <a:rPr lang="zh-CN" altLang="en-US" sz="2800" dirty="0">
                <a:solidFill>
                  <a:schemeClr val="bg1"/>
                </a:solidFill>
              </a:rPr>
              <a:t>班委高亮</a:t>
            </a:r>
            <a:endParaRPr lang="en-US" altLang="zh-CN" sz="2800" dirty="0">
              <a:solidFill>
                <a:schemeClr val="bg1"/>
              </a:solidFill>
            </a:endParaRPr>
          </a:p>
          <a:p>
            <a:pPr algn="ctr"/>
            <a:endParaRPr lang="en-US" altLang="zh-CN" sz="2800" dirty="0">
              <a:solidFill>
                <a:schemeClr val="bg1"/>
              </a:solidFill>
            </a:endParaRPr>
          </a:p>
          <a:p>
            <a:pPr algn="ctr"/>
            <a:r>
              <a:rPr lang="zh-CN" altLang="en-US" sz="2800" dirty="0">
                <a:solidFill>
                  <a:schemeClr val="bg1"/>
                </a:solidFill>
              </a:rPr>
              <a:t>智能识别班委</a:t>
            </a:r>
            <a:endParaRPr lang="en-US" altLang="zh-CN" sz="2800" dirty="0">
              <a:solidFill>
                <a:schemeClr val="bg1"/>
              </a:solidFill>
            </a:endParaRPr>
          </a:p>
          <a:p>
            <a:pPr algn="ctr"/>
            <a:endParaRPr lang="en-US" altLang="zh-CN" sz="2800" dirty="0">
              <a:solidFill>
                <a:schemeClr val="bg1"/>
              </a:solidFill>
            </a:endParaRPr>
          </a:p>
          <a:p>
            <a:pPr algn="ctr"/>
            <a:r>
              <a:rPr lang="zh-CN" altLang="en-US" sz="2800" dirty="0">
                <a:solidFill>
                  <a:schemeClr val="bg1"/>
                </a:solidFill>
              </a:rPr>
              <a:t>单击操作</a:t>
            </a:r>
            <a:endParaRPr lang="en-US" altLang="zh-CN" sz="2800" dirty="0">
              <a:solidFill>
                <a:schemeClr val="bg1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D5539B8-4CA1-44B3-8229-73B53DC2B3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6788" y="0"/>
            <a:ext cx="3578249" cy="6858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8D9FD21-1036-4B16-AFC3-48987EA71B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2901" y="1066801"/>
            <a:ext cx="2793999" cy="4825999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66A1F556-66CF-4C91-8828-DDFAE289703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53"/>
          <a:stretch/>
        </p:blipFill>
        <p:spPr>
          <a:xfrm>
            <a:off x="4152901" y="1066800"/>
            <a:ext cx="2793999" cy="4825999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45D83114-CD33-4637-9468-37F45369F9B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72"/>
          <a:stretch/>
        </p:blipFill>
        <p:spPr>
          <a:xfrm>
            <a:off x="4152901" y="1071289"/>
            <a:ext cx="2793999" cy="482151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9D329537-2839-48FC-A5F4-1F5E7573205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35"/>
          <a:stretch/>
        </p:blipFill>
        <p:spPr>
          <a:xfrm>
            <a:off x="4152901" y="1066798"/>
            <a:ext cx="2793999" cy="4825999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68D8371E-4D19-4A64-AF8C-EDF47F7926A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72"/>
          <a:stretch/>
        </p:blipFill>
        <p:spPr>
          <a:xfrm>
            <a:off x="4152901" y="1078039"/>
            <a:ext cx="2793999" cy="4814758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80748980-9F9E-4816-9175-6248D39D7C9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72"/>
          <a:stretch/>
        </p:blipFill>
        <p:spPr>
          <a:xfrm>
            <a:off x="4152901" y="1066796"/>
            <a:ext cx="2793999" cy="4825998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318FD41C-06A4-4CDD-AFE6-324B999AF29B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53"/>
          <a:stretch/>
        </p:blipFill>
        <p:spPr>
          <a:xfrm>
            <a:off x="4148912" y="1066795"/>
            <a:ext cx="2793999" cy="4825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162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58B8AF1-DBB8-447B-A06D-10F6B4F58F69}"/>
              </a:ext>
            </a:extLst>
          </p:cNvPr>
          <p:cNvSpPr txBox="1"/>
          <p:nvPr/>
        </p:nvSpPr>
        <p:spPr>
          <a:xfrm>
            <a:off x="43855" y="1459228"/>
            <a:ext cx="95660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dirty="0">
                <a:solidFill>
                  <a:schemeClr val="bg1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修改密码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AE0BC02-2C66-44F5-9EE9-C264E35A9CCB}"/>
              </a:ext>
            </a:extLst>
          </p:cNvPr>
          <p:cNvSpPr txBox="1"/>
          <p:nvPr/>
        </p:nvSpPr>
        <p:spPr>
          <a:xfrm>
            <a:off x="7791542" y="3167388"/>
            <a:ext cx="37420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/>
                </a:solidFill>
              </a:rPr>
              <a:t>自动退出登录</a:t>
            </a:r>
            <a:endParaRPr lang="en-US" altLang="zh-CN" sz="2800" dirty="0">
              <a:solidFill>
                <a:schemeClr val="bg1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D6917BD-1536-4052-946D-FDC6EA07AD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0410" y="-2"/>
            <a:ext cx="3578249" cy="68580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02331AC-81B7-4443-8AFF-CA866AEE81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5212" y="1057482"/>
            <a:ext cx="2776108" cy="4832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9762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7221E4D4-E838-4668-8411-3D8CE3CADD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882" y="994294"/>
            <a:ext cx="2675112" cy="422722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97BFB79-CE19-4C2C-8476-A4439FFAFF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883" y="5220847"/>
            <a:ext cx="2675112" cy="104761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121C79F6-5D41-4540-B520-9741A030D9D0}"/>
              </a:ext>
            </a:extLst>
          </p:cNvPr>
          <p:cNvSpPr txBox="1"/>
          <p:nvPr/>
        </p:nvSpPr>
        <p:spPr>
          <a:xfrm>
            <a:off x="179882" y="224853"/>
            <a:ext cx="314793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</a:rPr>
              <a:t>DAO</a:t>
            </a:r>
            <a:r>
              <a:rPr lang="zh-CN" altLang="en-US" sz="4400" dirty="0">
                <a:solidFill>
                  <a:schemeClr val="bg1"/>
                </a:solidFill>
              </a:rPr>
              <a:t>操作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1DBFB43D-D7BF-44C0-AB3A-57CF9FC824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4994" y="3107907"/>
            <a:ext cx="2761905" cy="316055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191582FB-EF23-42DA-9DCD-D87493977D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4994" y="994294"/>
            <a:ext cx="2761905" cy="213333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6E347689-C80E-4E5E-ABE8-E0A1769229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34868" y="994294"/>
            <a:ext cx="2657143" cy="158095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DF5BC1B8-2899-4FAF-A709-136610696F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34868" y="2554180"/>
            <a:ext cx="2657143" cy="319047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4E616A8F-B9A6-4016-8399-036971CC013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09980" y="994294"/>
            <a:ext cx="3390476" cy="115238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83C8E4BF-C0C3-41CE-8F12-905F497A356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92011" y="2146675"/>
            <a:ext cx="3408445" cy="158095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526267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id="{121C79F6-5D41-4540-B520-9741A030D9D0}"/>
              </a:ext>
            </a:extLst>
          </p:cNvPr>
          <p:cNvSpPr txBox="1"/>
          <p:nvPr/>
        </p:nvSpPr>
        <p:spPr>
          <a:xfrm>
            <a:off x="179882" y="224853"/>
            <a:ext cx="314793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</a:rPr>
              <a:t>Service</a:t>
            </a:r>
            <a:r>
              <a:rPr lang="zh-CN" altLang="en-US" sz="4400" dirty="0">
                <a:solidFill>
                  <a:schemeClr val="bg1"/>
                </a:solidFill>
              </a:rPr>
              <a:t>操作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04692FB1-0902-444D-98CD-284ACE5FCA6C}"/>
              </a:ext>
            </a:extLst>
          </p:cNvPr>
          <p:cNvSpPr txBox="1"/>
          <p:nvPr/>
        </p:nvSpPr>
        <p:spPr>
          <a:xfrm>
            <a:off x="9973456" y="5891135"/>
            <a:ext cx="22185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solidFill>
                  <a:schemeClr val="bg1"/>
                </a:solidFill>
              </a:rPr>
              <a:t>3381</a:t>
            </a:r>
            <a:r>
              <a:rPr lang="zh-CN" altLang="en-US" sz="4800" dirty="0">
                <a:solidFill>
                  <a:schemeClr val="bg1"/>
                </a:solidFill>
              </a:rPr>
              <a:t>行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549AE8E-CBB8-4556-B057-09D5272BFA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53934"/>
            <a:ext cx="2548328" cy="257142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DD8054BF-28E6-4B3D-99CA-1ECF345F08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3725363"/>
            <a:ext cx="2548328" cy="207619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58399387-6E7C-4FF5-9F11-D03CC46F3F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2728" y="1153934"/>
            <a:ext cx="2504762" cy="308571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4EF09CC-2014-45F1-963F-7D50D50E59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7490" y="1153934"/>
            <a:ext cx="2504762" cy="517709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F592C5E-9061-401B-9E72-DD72F5E1AD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62728" y="4239648"/>
            <a:ext cx="2504762" cy="124761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5B2C4DA0-8081-4739-B791-88D1927E7E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72252" y="1153934"/>
            <a:ext cx="2247619" cy="284761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950339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id="{121C79F6-5D41-4540-B520-9741A030D9D0}"/>
              </a:ext>
            </a:extLst>
          </p:cNvPr>
          <p:cNvSpPr txBox="1"/>
          <p:nvPr/>
        </p:nvSpPr>
        <p:spPr>
          <a:xfrm>
            <a:off x="179882" y="224853"/>
            <a:ext cx="314793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>
                <a:solidFill>
                  <a:schemeClr val="bg1"/>
                </a:solidFill>
              </a:rPr>
              <a:t>统计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04692FB1-0902-444D-98CD-284ACE5FCA6C}"/>
              </a:ext>
            </a:extLst>
          </p:cNvPr>
          <p:cNvSpPr txBox="1"/>
          <p:nvPr/>
        </p:nvSpPr>
        <p:spPr>
          <a:xfrm>
            <a:off x="9973456" y="5839179"/>
            <a:ext cx="22185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solidFill>
                  <a:schemeClr val="bg1"/>
                </a:solidFill>
              </a:rPr>
              <a:t>3381</a:t>
            </a:r>
            <a:r>
              <a:rPr lang="zh-CN" altLang="en-US" sz="4800" dirty="0">
                <a:solidFill>
                  <a:schemeClr val="bg1"/>
                </a:solidFill>
              </a:rPr>
              <a:t>行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74CF4E9-9EC9-4904-9EF2-E44EF4E882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9041" y="918372"/>
            <a:ext cx="2450886" cy="4698173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BFEC8E2C-1720-445C-9A07-753D0079F48C}"/>
              </a:ext>
            </a:extLst>
          </p:cNvPr>
          <p:cNvSpPr txBox="1"/>
          <p:nvPr/>
        </p:nvSpPr>
        <p:spPr>
          <a:xfrm>
            <a:off x="1231691" y="5798276"/>
            <a:ext cx="287311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</a:rPr>
              <a:t>22</a:t>
            </a:r>
            <a:r>
              <a:rPr lang="zh-CN" altLang="en-US" sz="4400" dirty="0">
                <a:solidFill>
                  <a:schemeClr val="bg1"/>
                </a:solidFill>
              </a:rPr>
              <a:t>个页面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15EFE65-37EB-4C42-93A5-158873B53EB2}"/>
              </a:ext>
            </a:extLst>
          </p:cNvPr>
          <p:cNvSpPr txBox="1"/>
          <p:nvPr/>
        </p:nvSpPr>
        <p:spPr>
          <a:xfrm>
            <a:off x="5282785" y="224853"/>
            <a:ext cx="2403423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ApplyDAO.java</a:t>
            </a:r>
          </a:p>
          <a:p>
            <a:r>
              <a:rPr lang="en-US" altLang="zh-CN" b="1" dirty="0">
                <a:solidFill>
                  <a:schemeClr val="bg1"/>
                </a:solidFill>
              </a:rPr>
              <a:t>ClassDAO.java</a:t>
            </a:r>
          </a:p>
          <a:p>
            <a:r>
              <a:rPr lang="en-US" altLang="zh-CN" b="1" dirty="0">
                <a:solidFill>
                  <a:schemeClr val="bg1"/>
                </a:solidFill>
              </a:rPr>
              <a:t>EndListDAO.java</a:t>
            </a:r>
          </a:p>
          <a:p>
            <a:r>
              <a:rPr lang="en-US" altLang="zh-CN" b="1" dirty="0">
                <a:solidFill>
                  <a:schemeClr val="bg1"/>
                </a:solidFill>
              </a:rPr>
              <a:t>GradeDAO.java</a:t>
            </a:r>
          </a:p>
          <a:p>
            <a:r>
              <a:rPr lang="en-US" altLang="zh-CN" b="1" dirty="0">
                <a:solidFill>
                  <a:schemeClr val="bg1"/>
                </a:solidFill>
              </a:rPr>
              <a:t>LateDAO.java</a:t>
            </a:r>
          </a:p>
          <a:p>
            <a:r>
              <a:rPr lang="en-US" altLang="zh-CN" b="1" dirty="0">
                <a:solidFill>
                  <a:schemeClr val="bg1"/>
                </a:solidFill>
              </a:rPr>
              <a:t>StudentDAO.java</a:t>
            </a:r>
          </a:p>
          <a:p>
            <a:r>
              <a:rPr lang="en-US" altLang="zh-CN" b="1" dirty="0">
                <a:solidFill>
                  <a:schemeClr val="bg1"/>
                </a:solidFill>
              </a:rPr>
              <a:t>SubjectDAO.java</a:t>
            </a:r>
          </a:p>
          <a:p>
            <a:r>
              <a:rPr lang="en-US" altLang="zh-CN" b="1" dirty="0">
                <a:solidFill>
                  <a:schemeClr val="bg1"/>
                </a:solidFill>
              </a:rPr>
              <a:t>TeacherDAO.java</a:t>
            </a:r>
          </a:p>
          <a:p>
            <a:r>
              <a:rPr lang="en-US" altLang="zh-CN" b="1" dirty="0">
                <a:solidFill>
                  <a:schemeClr val="bg1"/>
                </a:solidFill>
              </a:rPr>
              <a:t>wllDAO.java</a:t>
            </a:r>
          </a:p>
          <a:p>
            <a:r>
              <a:rPr lang="en-US" altLang="zh-CN" b="1" dirty="0">
                <a:solidFill>
                  <a:schemeClr val="bg1"/>
                </a:solidFill>
              </a:rPr>
              <a:t>EndList.java</a:t>
            </a:r>
          </a:p>
          <a:p>
            <a:r>
              <a:rPr lang="en-US" altLang="zh-CN" b="1" dirty="0">
                <a:solidFill>
                  <a:schemeClr val="bg1"/>
                </a:solidFill>
              </a:rPr>
              <a:t>Kaoqin.java</a:t>
            </a:r>
          </a:p>
          <a:p>
            <a:r>
              <a:rPr lang="en-US" altLang="zh-CN" b="1" dirty="0">
                <a:solidFill>
                  <a:schemeClr val="bg1"/>
                </a:solidFill>
              </a:rPr>
              <a:t>Latelist.java</a:t>
            </a:r>
          </a:p>
          <a:p>
            <a:r>
              <a:rPr lang="en-US" altLang="zh-CN" b="1" dirty="0">
                <a:solidFill>
                  <a:schemeClr val="bg1"/>
                </a:solidFill>
              </a:rPr>
              <a:t>WeekLateList.java</a:t>
            </a:r>
          </a:p>
          <a:p>
            <a:r>
              <a:rPr lang="en-US" altLang="zh-CN" b="1" dirty="0">
                <a:solidFill>
                  <a:schemeClr val="bg1"/>
                </a:solidFill>
              </a:rPr>
              <a:t>Apply.java</a:t>
            </a:r>
          </a:p>
          <a:p>
            <a:r>
              <a:rPr lang="en-US" altLang="zh-CN" b="1" dirty="0">
                <a:solidFill>
                  <a:schemeClr val="bg1"/>
                </a:solidFill>
              </a:rPr>
              <a:t>Class.java</a:t>
            </a:r>
          </a:p>
          <a:p>
            <a:r>
              <a:rPr lang="en-US" altLang="zh-CN" b="1" dirty="0">
                <a:solidFill>
                  <a:schemeClr val="bg1"/>
                </a:solidFill>
              </a:rPr>
              <a:t>Grade.java</a:t>
            </a:r>
          </a:p>
          <a:p>
            <a:r>
              <a:rPr lang="en-US" altLang="zh-CN" b="1" dirty="0">
                <a:solidFill>
                  <a:schemeClr val="bg1"/>
                </a:solidFill>
              </a:rPr>
              <a:t>Late.java</a:t>
            </a:r>
          </a:p>
          <a:p>
            <a:r>
              <a:rPr lang="en-US" altLang="zh-CN" b="1" dirty="0">
                <a:solidFill>
                  <a:schemeClr val="bg1"/>
                </a:solidFill>
              </a:rPr>
              <a:t>Student.java</a:t>
            </a:r>
          </a:p>
          <a:p>
            <a:r>
              <a:rPr lang="en-US" altLang="zh-CN" b="1" dirty="0">
                <a:solidFill>
                  <a:schemeClr val="bg1"/>
                </a:solidFill>
              </a:rPr>
              <a:t>Subject.java</a:t>
            </a:r>
          </a:p>
          <a:p>
            <a:r>
              <a:rPr lang="en-US" altLang="zh-CN" b="1" dirty="0">
                <a:solidFill>
                  <a:schemeClr val="bg1"/>
                </a:solidFill>
              </a:rPr>
              <a:t>Teacher.java</a:t>
            </a:r>
          </a:p>
          <a:p>
            <a:r>
              <a:rPr lang="en-US" altLang="zh-CN" b="1" dirty="0">
                <a:solidFill>
                  <a:schemeClr val="bg1"/>
                </a:solidFill>
              </a:rPr>
              <a:t>DAOFactory.java</a:t>
            </a:r>
          </a:p>
          <a:p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E96E640-FF0B-468F-80F2-1E2B2429201D}"/>
              </a:ext>
            </a:extLst>
          </p:cNvPr>
          <p:cNvSpPr txBox="1"/>
          <p:nvPr/>
        </p:nvSpPr>
        <p:spPr>
          <a:xfrm>
            <a:off x="7759907" y="224853"/>
            <a:ext cx="2873116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ServicesFactory.java</a:t>
            </a:r>
          </a:p>
          <a:p>
            <a:r>
              <a:rPr lang="en-US" altLang="zh-CN" b="1" dirty="0">
                <a:solidFill>
                  <a:schemeClr val="bg1"/>
                </a:solidFill>
              </a:rPr>
              <a:t>EncodingFilter.java</a:t>
            </a:r>
          </a:p>
          <a:p>
            <a:r>
              <a:rPr lang="en-US" altLang="zh-CN" b="1" dirty="0">
                <a:solidFill>
                  <a:schemeClr val="bg1"/>
                </a:solidFill>
              </a:rPr>
              <a:t>LoginFilter.java</a:t>
            </a:r>
          </a:p>
          <a:p>
            <a:r>
              <a:rPr lang="en-US" altLang="zh-CN" b="1" dirty="0">
                <a:solidFill>
                  <a:schemeClr val="bg1"/>
                </a:solidFill>
              </a:rPr>
              <a:t>ApplyService.java</a:t>
            </a:r>
          </a:p>
          <a:p>
            <a:r>
              <a:rPr lang="en-US" altLang="zh-CN" b="1" dirty="0">
                <a:solidFill>
                  <a:schemeClr val="bg1"/>
                </a:solidFill>
              </a:rPr>
              <a:t>ClassService.java</a:t>
            </a:r>
          </a:p>
          <a:p>
            <a:r>
              <a:rPr lang="en-US" altLang="zh-CN" b="1" dirty="0">
                <a:solidFill>
                  <a:schemeClr val="bg1"/>
                </a:solidFill>
              </a:rPr>
              <a:t>LateService.java</a:t>
            </a:r>
          </a:p>
          <a:p>
            <a:r>
              <a:rPr lang="en-US" altLang="zh-CN" b="1" dirty="0">
                <a:solidFill>
                  <a:schemeClr val="bg1"/>
                </a:solidFill>
              </a:rPr>
              <a:t>StudentService.java</a:t>
            </a:r>
          </a:p>
          <a:p>
            <a:r>
              <a:rPr lang="en-US" altLang="zh-CN" b="1" dirty="0">
                <a:solidFill>
                  <a:schemeClr val="bg1"/>
                </a:solidFill>
              </a:rPr>
              <a:t>SubjectService.java</a:t>
            </a:r>
          </a:p>
          <a:p>
            <a:r>
              <a:rPr lang="en-US" altLang="zh-CN" b="1" dirty="0">
                <a:solidFill>
                  <a:schemeClr val="bg1"/>
                </a:solidFill>
              </a:rPr>
              <a:t>TeacherService.java</a:t>
            </a:r>
          </a:p>
          <a:p>
            <a:r>
              <a:rPr lang="en-US" altLang="zh-CN" b="1" dirty="0">
                <a:solidFill>
                  <a:schemeClr val="bg1"/>
                </a:solidFill>
              </a:rPr>
              <a:t>ApplyServlet.java</a:t>
            </a:r>
          </a:p>
          <a:p>
            <a:r>
              <a:rPr lang="en-US" altLang="zh-CN" b="1" dirty="0">
                <a:solidFill>
                  <a:schemeClr val="bg1"/>
                </a:solidFill>
              </a:rPr>
              <a:t>BaseServlet.java</a:t>
            </a:r>
          </a:p>
          <a:p>
            <a:r>
              <a:rPr lang="en-US" altLang="zh-CN" b="1" dirty="0">
                <a:solidFill>
                  <a:schemeClr val="bg1"/>
                </a:solidFill>
              </a:rPr>
              <a:t>ClassServlet.java</a:t>
            </a:r>
          </a:p>
          <a:p>
            <a:r>
              <a:rPr lang="en-US" altLang="zh-CN" b="1" dirty="0">
                <a:solidFill>
                  <a:schemeClr val="bg1"/>
                </a:solidFill>
              </a:rPr>
              <a:t>LateServlet.java</a:t>
            </a:r>
          </a:p>
          <a:p>
            <a:r>
              <a:rPr lang="en-US" altLang="zh-CN" b="1" dirty="0">
                <a:solidFill>
                  <a:schemeClr val="bg1"/>
                </a:solidFill>
              </a:rPr>
              <a:t>StudentServlet.java</a:t>
            </a:r>
          </a:p>
          <a:p>
            <a:r>
              <a:rPr lang="en-US" altLang="zh-CN" b="1" dirty="0">
                <a:solidFill>
                  <a:schemeClr val="bg1"/>
                </a:solidFill>
              </a:rPr>
              <a:t>SubjectServlet.java</a:t>
            </a:r>
          </a:p>
          <a:p>
            <a:r>
              <a:rPr lang="en-US" altLang="zh-CN" b="1" dirty="0">
                <a:solidFill>
                  <a:schemeClr val="bg1"/>
                </a:solidFill>
              </a:rPr>
              <a:t>TeacherServlet.java</a:t>
            </a:r>
          </a:p>
          <a:p>
            <a:r>
              <a:rPr lang="en-US" altLang="zh-CN" b="1" dirty="0">
                <a:solidFill>
                  <a:schemeClr val="bg1"/>
                </a:solidFill>
              </a:rPr>
              <a:t>CountLine.java</a:t>
            </a:r>
          </a:p>
          <a:p>
            <a:r>
              <a:rPr lang="en-US" altLang="zh-CN" b="1" dirty="0">
                <a:solidFill>
                  <a:schemeClr val="bg1"/>
                </a:solidFill>
              </a:rPr>
              <a:t>DBUtils.java</a:t>
            </a:r>
          </a:p>
          <a:p>
            <a:r>
              <a:rPr lang="en-US" altLang="zh-CN" b="1" dirty="0">
                <a:solidFill>
                  <a:schemeClr val="bg1"/>
                </a:solidFill>
              </a:rPr>
              <a:t>FileDownloadTools.java</a:t>
            </a:r>
          </a:p>
          <a:p>
            <a:r>
              <a:rPr lang="en-US" altLang="zh-CN" b="1" dirty="0">
                <a:solidFill>
                  <a:schemeClr val="bg1"/>
                </a:solidFill>
              </a:rPr>
              <a:t>PropUtil.java</a:t>
            </a:r>
          </a:p>
          <a:p>
            <a:r>
              <a:rPr lang="en-US" altLang="zh-CN" b="1" dirty="0">
                <a:solidFill>
                  <a:schemeClr val="bg1"/>
                </a:solidFill>
              </a:rPr>
              <a:t>ValidateCode.java</a:t>
            </a:r>
          </a:p>
        </p:txBody>
      </p:sp>
    </p:spTree>
    <p:extLst>
      <p:ext uri="{BB962C8B-B14F-4D97-AF65-F5344CB8AC3E}">
        <p14:creationId xmlns:p14="http://schemas.microsoft.com/office/powerpoint/2010/main" val="22708894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5A575147-D592-49DC-AEAE-F29C89E298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2124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3BB24DC-26AE-45C1-AA67-72F638DB86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889" y="1241776"/>
            <a:ext cx="9934222" cy="5376427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CF57E1D8-1BB1-49A2-82EB-8AA1C67FFDCA}"/>
              </a:ext>
            </a:extLst>
          </p:cNvPr>
          <p:cNvSpPr txBox="1"/>
          <p:nvPr/>
        </p:nvSpPr>
        <p:spPr>
          <a:xfrm>
            <a:off x="4651022" y="239797"/>
            <a:ext cx="28899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</a:rPr>
              <a:t>数据库设计</a:t>
            </a:r>
          </a:p>
        </p:txBody>
      </p:sp>
    </p:spTree>
    <p:extLst>
      <p:ext uri="{BB962C8B-B14F-4D97-AF65-F5344CB8AC3E}">
        <p14:creationId xmlns:p14="http://schemas.microsoft.com/office/powerpoint/2010/main" val="36551725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5F05DD27-E75E-452D-B4AE-FC14F5C82B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594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>
            <a:extLst>
              <a:ext uri="{FF2B5EF4-FFF2-40B4-BE49-F238E27FC236}">
                <a16:creationId xmlns:a16="http://schemas.microsoft.com/office/drawing/2014/main" id="{6A7AD246-2144-46C0-87C4-FAD3F3F00854}"/>
              </a:ext>
            </a:extLst>
          </p:cNvPr>
          <p:cNvSpPr txBox="1"/>
          <p:nvPr/>
        </p:nvSpPr>
        <p:spPr>
          <a:xfrm>
            <a:off x="815385" y="789734"/>
            <a:ext cx="201168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dirty="0">
                <a:solidFill>
                  <a:schemeClr val="bg1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班委系统</a:t>
            </a: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0E22CAC0-71AC-4248-9135-C922BA3121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85" y="645693"/>
            <a:ext cx="5472873" cy="5940853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6B394702-5E64-4A8A-9D31-78CE41B896AF}"/>
              </a:ext>
            </a:extLst>
          </p:cNvPr>
          <p:cNvSpPr txBox="1"/>
          <p:nvPr/>
        </p:nvSpPr>
        <p:spPr>
          <a:xfrm>
            <a:off x="6803761" y="789734"/>
            <a:ext cx="181941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dirty="0">
                <a:solidFill>
                  <a:schemeClr val="bg1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教师系统</a:t>
            </a: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491C9FCB-1FCC-403C-A06E-109AC2A9A2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3761" y="891081"/>
            <a:ext cx="5388239" cy="5695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4656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>
            <a:extLst>
              <a:ext uri="{FF2B5EF4-FFF2-40B4-BE49-F238E27FC236}">
                <a16:creationId xmlns:a16="http://schemas.microsoft.com/office/drawing/2014/main" id="{189E0F12-0D5A-48FD-AFB4-5939AC62F25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41" r="7003"/>
          <a:stretch/>
        </p:blipFill>
        <p:spPr>
          <a:xfrm>
            <a:off x="156086" y="-156836"/>
            <a:ext cx="11782696" cy="7380677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D8CBFCE0-2AF4-4B85-B880-003E3C8A0735}"/>
              </a:ext>
            </a:extLst>
          </p:cNvPr>
          <p:cNvSpPr txBox="1"/>
          <p:nvPr/>
        </p:nvSpPr>
        <p:spPr>
          <a:xfrm>
            <a:off x="253218" y="154745"/>
            <a:ext cx="24638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班委界面</a:t>
            </a:r>
          </a:p>
        </p:txBody>
      </p:sp>
    </p:spTree>
    <p:extLst>
      <p:ext uri="{BB962C8B-B14F-4D97-AF65-F5344CB8AC3E}">
        <p14:creationId xmlns:p14="http://schemas.microsoft.com/office/powerpoint/2010/main" val="2757354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2B4E28E9-9651-4759-9440-1B141CC4BF37}"/>
              </a:ext>
            </a:extLst>
          </p:cNvPr>
          <p:cNvSpPr txBox="1"/>
          <p:nvPr/>
        </p:nvSpPr>
        <p:spPr>
          <a:xfrm>
            <a:off x="0" y="1720840"/>
            <a:ext cx="95660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dirty="0">
                <a:solidFill>
                  <a:schemeClr val="bg1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登录界面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CA9E2203-37FF-45C6-839D-2F47FFC7A2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0529" y="0"/>
            <a:ext cx="3826413" cy="68580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12CA5D2E-2469-44F5-B8D6-251A7F2680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792" y="0"/>
            <a:ext cx="3826413" cy="6858000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BB6AFB95-64D8-48CB-B4D7-C3CDB80CD71C}"/>
              </a:ext>
            </a:extLst>
          </p:cNvPr>
          <p:cNvSpPr txBox="1"/>
          <p:nvPr/>
        </p:nvSpPr>
        <p:spPr>
          <a:xfrm>
            <a:off x="8449994" y="2736502"/>
            <a:ext cx="374200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/>
                </a:solidFill>
              </a:rPr>
              <a:t>点击获取验证码</a:t>
            </a:r>
            <a:endParaRPr lang="en-US" altLang="zh-CN" sz="2800" dirty="0">
              <a:solidFill>
                <a:schemeClr val="bg1"/>
              </a:solidFill>
            </a:endParaRPr>
          </a:p>
          <a:p>
            <a:pPr algn="ctr"/>
            <a:endParaRPr lang="en-US" altLang="zh-CN" sz="2800" dirty="0">
              <a:solidFill>
                <a:schemeClr val="bg1"/>
              </a:solidFill>
            </a:endParaRPr>
          </a:p>
          <a:p>
            <a:pPr algn="ctr"/>
            <a:r>
              <a:rPr lang="zh-CN" altLang="en-US" sz="2800" dirty="0">
                <a:solidFill>
                  <a:schemeClr val="bg1"/>
                </a:solidFill>
              </a:rPr>
              <a:t>异步验证</a:t>
            </a:r>
            <a:endParaRPr lang="en-US" altLang="zh-CN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39097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E963A1CE-F495-4E3D-8BE4-24B8D2B06CAC}"/>
              </a:ext>
            </a:extLst>
          </p:cNvPr>
          <p:cNvSpPr txBox="1"/>
          <p:nvPr/>
        </p:nvSpPr>
        <p:spPr>
          <a:xfrm>
            <a:off x="0" y="889843"/>
            <a:ext cx="956603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dirty="0">
                <a:solidFill>
                  <a:schemeClr val="bg1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班委面板管理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338435D-EED0-420F-9F89-9BE1588F27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0100" y="0"/>
            <a:ext cx="3578249" cy="68580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01573AE-D788-4080-9B42-02B02C771E67}"/>
              </a:ext>
            </a:extLst>
          </p:cNvPr>
          <p:cNvSpPr txBox="1"/>
          <p:nvPr/>
        </p:nvSpPr>
        <p:spPr>
          <a:xfrm>
            <a:off x="8121748" y="2305615"/>
            <a:ext cx="218987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/>
                </a:solidFill>
              </a:rPr>
              <a:t>卡片式设计</a:t>
            </a:r>
            <a:endParaRPr lang="en-US" altLang="zh-CN" sz="2800" dirty="0">
              <a:solidFill>
                <a:schemeClr val="bg1"/>
              </a:solidFill>
            </a:endParaRPr>
          </a:p>
          <a:p>
            <a:pPr algn="ctr"/>
            <a:endParaRPr lang="en-US" altLang="zh-CN" sz="2800" dirty="0">
              <a:solidFill>
                <a:schemeClr val="bg1"/>
              </a:solidFill>
            </a:endParaRPr>
          </a:p>
          <a:p>
            <a:pPr algn="ctr"/>
            <a:r>
              <a:rPr lang="zh-CN" altLang="en-US" sz="2800" dirty="0">
                <a:solidFill>
                  <a:schemeClr val="bg1"/>
                </a:solidFill>
              </a:rPr>
              <a:t>简洁大方</a:t>
            </a:r>
            <a:endParaRPr lang="en-US" altLang="zh-CN" sz="2800" dirty="0">
              <a:solidFill>
                <a:schemeClr val="bg1"/>
              </a:solidFill>
            </a:endParaRPr>
          </a:p>
          <a:p>
            <a:pPr algn="ctr"/>
            <a:endParaRPr lang="en-US" altLang="zh-CN" sz="2800" dirty="0">
              <a:solidFill>
                <a:schemeClr val="bg1"/>
              </a:solidFill>
            </a:endParaRPr>
          </a:p>
          <a:p>
            <a:pPr algn="ctr"/>
            <a:r>
              <a:rPr lang="zh-CN" altLang="en-US" sz="2800" dirty="0">
                <a:solidFill>
                  <a:schemeClr val="bg1"/>
                </a:solidFill>
              </a:rPr>
              <a:t>功能明确</a:t>
            </a:r>
          </a:p>
        </p:txBody>
      </p:sp>
    </p:spTree>
    <p:extLst>
      <p:ext uri="{BB962C8B-B14F-4D97-AF65-F5344CB8AC3E}">
        <p14:creationId xmlns:p14="http://schemas.microsoft.com/office/powerpoint/2010/main" val="19217044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896</TotalTime>
  <Words>477</Words>
  <Application>Microsoft Office PowerPoint</Application>
  <PresentationFormat>宽屏</PresentationFormat>
  <Paragraphs>155</Paragraphs>
  <Slides>26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1" baseType="lpstr">
      <vt:lpstr>等线</vt:lpstr>
      <vt:lpstr>等线 Light</vt:lpstr>
      <vt:lpstr>方正粗黑宋简体</vt:lpstr>
      <vt:lpstr>Arial</vt:lpstr>
      <vt:lpstr>Office 主题​​</vt:lpstr>
      <vt:lpstr>学生考勤管理系统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考勤管理系统</dc:title>
  <dc:creator>garen</dc:creator>
  <cp:lastModifiedBy>garen</cp:lastModifiedBy>
  <cp:revision>50</cp:revision>
  <dcterms:created xsi:type="dcterms:W3CDTF">2019-09-18T03:01:07Z</dcterms:created>
  <dcterms:modified xsi:type="dcterms:W3CDTF">2019-09-19T08:42:56Z</dcterms:modified>
</cp:coreProperties>
</file>